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9" r:id="rId13"/>
    <p:sldId id="265" r:id="rId14"/>
    <p:sldId id="26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5" d="100"/>
          <a:sy n="85" d="100"/>
        </p:scale>
        <p:origin x="11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DDB5FD-30CF-4E51-AC38-A740DC03A3BA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5B5C61-CABB-49AA-AC62-5F848F79A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4969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5D17C8-CFF0-457D-945E-713162D6756D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534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0895-D092-4A22-B2C9-F98364347FC6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0895-D092-4A22-B2C9-F98364347FC6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0895-D092-4A22-B2C9-F98364347FC6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0895-D092-4A22-B2C9-F98364347FC6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0895-D092-4A22-B2C9-F98364347FC6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69BE0895-D092-4A22-B2C9-F98364347FC6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0895-D092-4A22-B2C9-F98364347FC6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0895-D092-4A22-B2C9-F98364347FC6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0895-D092-4A22-B2C9-F98364347FC6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E0895-D092-4A22-B2C9-F98364347FC6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69BE0895-D092-4A22-B2C9-F98364347FC6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69BE0895-D092-4A22-B2C9-F98364347FC6}" type="datetimeFigureOut">
              <a:rPr lang="en-US" smtClean="0"/>
              <a:t>3/18/2020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4BE6166D-F9D0-479C-919F-1F61BEA2BA59}" type="slidenum">
              <a:rPr lang="en-US" smtClean="0"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9" r:id="rId1"/>
    <p:sldLayoutId id="2147483830" r:id="rId2"/>
    <p:sldLayoutId id="2147483831" r:id="rId3"/>
    <p:sldLayoutId id="2147483832" r:id="rId4"/>
    <p:sldLayoutId id="2147483833" r:id="rId5"/>
    <p:sldLayoutId id="2147483834" r:id="rId6"/>
    <p:sldLayoutId id="2147483835" r:id="rId7"/>
    <p:sldLayoutId id="2147483836" r:id="rId8"/>
    <p:sldLayoutId id="2147483837" r:id="rId9"/>
    <p:sldLayoutId id="2147483838" r:id="rId10"/>
    <p:sldLayoutId id="2147483839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2.png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24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30.png"/><Relationship Id="rId5" Type="http://schemas.openxmlformats.org/officeDocument/2006/relationships/image" Target="../media/image29.png"/><Relationship Id="rId4" Type="http://schemas.openxmlformats.org/officeDocument/2006/relationships/image" Target="../media/image150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2.png"/><Relationship Id="rId5" Type="http://schemas.openxmlformats.org/officeDocument/2006/relationships/image" Target="../media/image27.png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Relationship Id="rId4" Type="http://schemas.openxmlformats.org/officeDocument/2006/relationships/image" Target="../media/image1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22 CI</a:t>
            </a:r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Confidence Intervals :  Means</a:t>
            </a:r>
          </a:p>
        </p:txBody>
      </p:sp>
    </p:spTree>
    <p:extLst>
      <p:ext uri="{BB962C8B-B14F-4D97-AF65-F5344CB8AC3E}">
        <p14:creationId xmlns:p14="http://schemas.microsoft.com/office/powerpoint/2010/main" val="33836498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17A736-2677-4222-A26E-3A6E8DC77A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519953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/>
              <a:t>Ex 1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33AEC1-B4EE-4963-BDDC-47BF2E3636F8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/>
              <a:t>Is this categorical or quantitative data?  </a:t>
            </a:r>
          </a:p>
          <a:p>
            <a:r>
              <a:rPr lang="en-US" sz="2800" dirty="0"/>
              <a:t>Sketch a graph.  What do you use as the center and spread?</a:t>
            </a:r>
          </a:p>
          <a:p>
            <a:r>
              <a:rPr lang="en-US" sz="2800" dirty="0"/>
              <a:t>Should you use z or t and calculate? </a:t>
            </a:r>
          </a:p>
          <a:p>
            <a:endParaRPr lang="en-US" sz="2800" dirty="0"/>
          </a:p>
          <a:p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DB23BB41-46E0-45B0-9F48-B053B23C4E68}"/>
                  </a:ext>
                </a:extLst>
              </p:cNvPr>
              <p:cNvSpPr/>
              <p:nvPr/>
            </p:nvSpPr>
            <p:spPr>
              <a:xfrm>
                <a:off x="208430" y="1597927"/>
                <a:ext cx="2707340" cy="241765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sz="2200" dirty="0">
                    <a:solidFill>
                      <a:schemeClr val="bg1"/>
                    </a:solidFill>
                  </a:rPr>
                  <a:t>Count = SD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i="1">
                            <a:solidFill>
                              <a:schemeClr val="bg1"/>
                            </a:solidFill>
                            <a:latin typeface="Cambria Math"/>
                            <a:ea typeface="Cambria Math"/>
                          </a:rPr>
                          <m:t>𝜎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2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2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𝑛</m:t>
                            </m:r>
                          </m:e>
                        </m:rad>
                      </m:den>
                    </m:f>
                  </m:oMath>
                </a14:m>
                <a:endParaRPr lang="en-US" sz="2200" dirty="0"/>
              </a:p>
              <a:p>
                <a:r>
                  <a:rPr lang="en-US" sz="2200" dirty="0">
                    <a:solidFill>
                      <a:srgbClr val="FFFF00"/>
                    </a:solidFill>
                  </a:rPr>
                  <a:t>Use z-distribution</a:t>
                </a:r>
              </a:p>
              <a:p>
                <a:endParaRPr lang="en-US" sz="2200" dirty="0"/>
              </a:p>
              <a:p>
                <a:r>
                  <a:rPr lang="en-US" sz="2200" dirty="0">
                    <a:solidFill>
                      <a:schemeClr val="bg1"/>
                    </a:solidFill>
                  </a:rPr>
                  <a:t>Count = SE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200" i="1">
                            <a:solidFill>
                              <a:schemeClr val="bg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2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2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sz="22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rad>
                          <m:radPr>
                            <m:degHide m:val="on"/>
                            <m:ctrlPr>
                              <a:rPr lang="en-US" sz="2200" i="1">
                                <a:solidFill>
                                  <a:schemeClr val="bg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200" i="1">
                                <a:solidFill>
                                  <a:schemeClr val="bg1"/>
                                </a:solidFill>
                                <a:latin typeface="Cambria Math"/>
                              </a:rPr>
                              <m:t>𝑛</m:t>
                            </m:r>
                          </m:e>
                        </m:rad>
                      </m:den>
                    </m:f>
                  </m:oMath>
                </a14:m>
                <a:endParaRPr lang="en-US" sz="2200" dirty="0"/>
              </a:p>
              <a:p>
                <a:r>
                  <a:rPr lang="en-US" sz="2200" dirty="0">
                    <a:solidFill>
                      <a:srgbClr val="FFFF00"/>
                    </a:solidFill>
                  </a:rPr>
                  <a:t>Use t-distribution</a:t>
                </a:r>
              </a:p>
              <a:p>
                <a:r>
                  <a:rPr lang="en-US" sz="2200" dirty="0" err="1">
                    <a:solidFill>
                      <a:schemeClr val="bg1"/>
                    </a:solidFill>
                  </a:rPr>
                  <a:t>df</a:t>
                </a:r>
                <a:r>
                  <a:rPr lang="en-US" sz="2200" dirty="0">
                    <a:solidFill>
                      <a:schemeClr val="bg1"/>
                    </a:solidFill>
                  </a:rPr>
                  <a:t> = n – 1</a:t>
                </a:r>
              </a:p>
            </p:txBody>
          </p:sp>
        </mc:Choice>
        <mc:Fallback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DB23BB41-46E0-45B0-9F48-B053B23C4E6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8430" y="1597927"/>
                <a:ext cx="2707340" cy="2417650"/>
              </a:xfrm>
              <a:prstGeom prst="rect">
                <a:avLst/>
              </a:prstGeom>
              <a:blipFill>
                <a:blip r:embed="rId2"/>
                <a:stretch>
                  <a:fillRect l="-2928" t="-252" b="-42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E00C52E4-562D-470A-80F9-6CFB0CD6A89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8430" y="4825813"/>
            <a:ext cx="2534770" cy="171545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87C47196-F17A-46D8-8FAF-49524F0584D6}"/>
              </a:ext>
            </a:extLst>
          </p:cNvPr>
          <p:cNvSpPr txBox="1"/>
          <p:nvPr/>
        </p:nvSpPr>
        <p:spPr>
          <a:xfrm>
            <a:off x="208430" y="4392706"/>
            <a:ext cx="18601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STAT CALC #1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EAC0B2E-116D-496C-9623-FAB0921393C8}"/>
                  </a:ext>
                </a:extLst>
              </p:cNvPr>
              <p:cNvSpPr txBox="1"/>
              <p:nvPr/>
            </p:nvSpPr>
            <p:spPr>
              <a:xfrm>
                <a:off x="3124200" y="3605281"/>
                <a:ext cx="5638800" cy="9416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𝑐𝑒𝑛𝑡𝑒𝑟</m:t>
                      </m:r>
                      <m:r>
                        <a:rPr lang="en-US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acc>
                        <m:accPr>
                          <m:chr m:val="̅"/>
                          <m:ctrlPr>
                            <a:rPr lang="en-US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=98.5       </m:t>
                      </m:r>
                      <m:sSub>
                        <m:sSubPr>
                          <m:ctrlPr>
                            <a:rPr lang="en-US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=0.447 </m:t>
                      </m:r>
                    </m:oMath>
                  </m:oMathPara>
                </a14:m>
                <a:endParaRPr lang="en-US" b="0" i="1" dirty="0">
                  <a:solidFill>
                    <a:schemeClr val="accent1"/>
                  </a:solidFill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𝑆𝐸</m:t>
                      </m:r>
                      <m:r>
                        <a:rPr lang="en-US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0.447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24</m:t>
                              </m:r>
                            </m:e>
                          </m:rad>
                        </m:den>
                      </m:f>
                      <m:r>
                        <a:rPr lang="en-US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=0.0912434929</m:t>
                      </m:r>
                      <m:r>
                        <a:rPr lang="en-US" i="1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0.09=</m:t>
                      </m:r>
                      <m:r>
                        <a:rPr lang="en-US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𝑐𝑜𝑢𝑛𝑡</m:t>
                      </m:r>
                    </m:oMath>
                  </m:oMathPara>
                </a14:m>
                <a:endParaRPr lang="en-US" dirty="0">
                  <a:solidFill>
                    <a:schemeClr val="accent1"/>
                  </a:solidFill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1EAC0B2E-116D-496C-9623-FAB0921393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3605281"/>
                <a:ext cx="5638800" cy="94160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3">
            <a:extLst>
              <a:ext uri="{FF2B5EF4-FFF2-40B4-BE49-F238E27FC236}">
                <a16:creationId xmlns:a16="http://schemas.microsoft.com/office/drawing/2014/main" id="{E712142E-CDAC-4E52-AC6C-29DED260CE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5286" y="4577372"/>
            <a:ext cx="2621860" cy="1032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36D2CDC0-45E3-4768-8633-5E7819A5AE60}"/>
              </a:ext>
            </a:extLst>
          </p:cNvPr>
          <p:cNvSpPr txBox="1"/>
          <p:nvPr/>
        </p:nvSpPr>
        <p:spPr>
          <a:xfrm rot="5400000" flipH="1">
            <a:off x="4721371" y="5760506"/>
            <a:ext cx="669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98.5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8F983A2-976F-4ECF-BB8C-42984B186A5A}"/>
              </a:ext>
            </a:extLst>
          </p:cNvPr>
          <p:cNvSpPr txBox="1"/>
          <p:nvPr/>
        </p:nvSpPr>
        <p:spPr>
          <a:xfrm rot="5400000">
            <a:off x="5057192" y="5770874"/>
            <a:ext cx="766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98.59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796E57E-F653-4250-BF65-65BB544DFF59}"/>
              </a:ext>
            </a:extLst>
          </p:cNvPr>
          <p:cNvSpPr txBox="1"/>
          <p:nvPr/>
        </p:nvSpPr>
        <p:spPr>
          <a:xfrm rot="5400000" flipH="1">
            <a:off x="5424365" y="5797969"/>
            <a:ext cx="787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98.68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B341E69D-F483-4B75-B926-A7A6DE4339BD}"/>
              </a:ext>
            </a:extLst>
          </p:cNvPr>
          <p:cNvSpPr txBox="1"/>
          <p:nvPr/>
        </p:nvSpPr>
        <p:spPr>
          <a:xfrm rot="5400000">
            <a:off x="5822761" y="5780573"/>
            <a:ext cx="753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98.77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D5D5296D-7E44-4A88-9047-F7176FAA7C28}"/>
              </a:ext>
            </a:extLst>
          </p:cNvPr>
          <p:cNvSpPr txBox="1"/>
          <p:nvPr/>
        </p:nvSpPr>
        <p:spPr>
          <a:xfrm rot="5400000">
            <a:off x="4289042" y="5862506"/>
            <a:ext cx="877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98.41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7864D68-A0E0-43EA-99AA-4E5CADC6F720}"/>
              </a:ext>
            </a:extLst>
          </p:cNvPr>
          <p:cNvSpPr txBox="1"/>
          <p:nvPr/>
        </p:nvSpPr>
        <p:spPr>
          <a:xfrm rot="5400000">
            <a:off x="3878014" y="5941821"/>
            <a:ext cx="103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98.32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15B17066-FBC5-4859-A51F-7AD414F05812}"/>
              </a:ext>
            </a:extLst>
          </p:cNvPr>
          <p:cNvSpPr txBox="1"/>
          <p:nvPr/>
        </p:nvSpPr>
        <p:spPr>
          <a:xfrm rot="5400000">
            <a:off x="3563083" y="5948354"/>
            <a:ext cx="1013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98.23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0CAA14F-09F8-4F6C-97CE-733A63820889}"/>
              </a:ext>
            </a:extLst>
          </p:cNvPr>
          <p:cNvSpPr txBox="1"/>
          <p:nvPr/>
        </p:nvSpPr>
        <p:spPr>
          <a:xfrm flipH="1">
            <a:off x="6416582" y="5294080"/>
            <a:ext cx="26897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Mean Adult Body Temp</a:t>
            </a:r>
          </a:p>
          <a:p>
            <a:r>
              <a:rPr lang="en-US" dirty="0"/>
              <a:t>t-distribution</a:t>
            </a:r>
          </a:p>
          <a:p>
            <a:r>
              <a:rPr lang="en-US" dirty="0"/>
              <a:t>df= n-1 = 23</a:t>
            </a:r>
          </a:p>
        </p:txBody>
      </p:sp>
    </p:spTree>
    <p:extLst>
      <p:ext uri="{BB962C8B-B14F-4D97-AF65-F5344CB8AC3E}">
        <p14:creationId xmlns:p14="http://schemas.microsoft.com/office/powerpoint/2010/main" val="1709939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1BD09B-EECF-4790-A8D7-3AB8ADCC77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582706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/>
              <a:t>Ex 1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DE123CE-0E46-4B15-909F-82D8845B7B03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2066365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What is the area to the left?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Calculate the confidence interval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Check using STAT TESTS #8 (T interval)</a:t>
            </a:r>
          </a:p>
          <a:p>
            <a:endParaRPr lang="en-US" dirty="0"/>
          </a:p>
        </p:txBody>
      </p:sp>
      <p:pic>
        <p:nvPicPr>
          <p:cNvPr id="5" name="Picture 3">
            <a:extLst>
              <a:ext uri="{FF2B5EF4-FFF2-40B4-BE49-F238E27FC236}">
                <a16:creationId xmlns:a16="http://schemas.microsoft.com/office/drawing/2014/main" id="{2D23660B-6A16-4CD4-97F8-FB1DBEA0B60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1070" y="2752165"/>
            <a:ext cx="2621860" cy="10329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BC5F1C5C-FCC8-44C2-A80E-5E338093FFA6}"/>
              </a:ext>
            </a:extLst>
          </p:cNvPr>
          <p:cNvSpPr txBox="1"/>
          <p:nvPr/>
        </p:nvSpPr>
        <p:spPr>
          <a:xfrm flipH="1">
            <a:off x="5999890" y="3268660"/>
            <a:ext cx="268975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Mean Adult Body Temp</a:t>
            </a:r>
          </a:p>
          <a:p>
            <a:r>
              <a:rPr lang="en-US" dirty="0"/>
              <a:t>t-distribution</a:t>
            </a:r>
          </a:p>
          <a:p>
            <a:r>
              <a:rPr lang="en-US" dirty="0"/>
              <a:t>df= n-1 = 23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9B0F5413-7D97-45A4-9F7F-E9BF06C693E9}"/>
              </a:ext>
            </a:extLst>
          </p:cNvPr>
          <p:cNvSpPr txBox="1"/>
          <p:nvPr/>
        </p:nvSpPr>
        <p:spPr>
          <a:xfrm rot="5400000">
            <a:off x="3016236" y="4052168"/>
            <a:ext cx="10130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98.23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54C1F8D-ED57-4FFC-B02A-CB8FC0103F9D}"/>
              </a:ext>
            </a:extLst>
          </p:cNvPr>
          <p:cNvSpPr txBox="1"/>
          <p:nvPr/>
        </p:nvSpPr>
        <p:spPr>
          <a:xfrm rot="5400000">
            <a:off x="3372121" y="4065612"/>
            <a:ext cx="10399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98.32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874C20A-AA9E-411C-85CC-8510FB738555}"/>
              </a:ext>
            </a:extLst>
          </p:cNvPr>
          <p:cNvSpPr txBox="1"/>
          <p:nvPr/>
        </p:nvSpPr>
        <p:spPr>
          <a:xfrm rot="5400000">
            <a:off x="3826307" y="4007324"/>
            <a:ext cx="8775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98.41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9C77C61C-7820-47CB-8231-BDE76EA03D2C}"/>
              </a:ext>
            </a:extLst>
          </p:cNvPr>
          <p:cNvSpPr txBox="1"/>
          <p:nvPr/>
        </p:nvSpPr>
        <p:spPr>
          <a:xfrm rot="5400000" flipH="1">
            <a:off x="4323867" y="3928938"/>
            <a:ext cx="6696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98.5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54121B6-5B21-4353-9A73-5A6EBE153CAA}"/>
              </a:ext>
            </a:extLst>
          </p:cNvPr>
          <p:cNvSpPr txBox="1"/>
          <p:nvPr/>
        </p:nvSpPr>
        <p:spPr>
          <a:xfrm rot="5400000">
            <a:off x="4669006" y="3928938"/>
            <a:ext cx="7665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98.59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C59A2AE-ABAE-4F63-88A0-9F176F81D6E1}"/>
              </a:ext>
            </a:extLst>
          </p:cNvPr>
          <p:cNvSpPr txBox="1"/>
          <p:nvPr/>
        </p:nvSpPr>
        <p:spPr>
          <a:xfrm rot="5400000" flipH="1">
            <a:off x="5051892" y="3939658"/>
            <a:ext cx="7879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98.68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5D61B97-3C00-4799-978C-E9802C093C33}"/>
              </a:ext>
            </a:extLst>
          </p:cNvPr>
          <p:cNvSpPr txBox="1"/>
          <p:nvPr/>
        </p:nvSpPr>
        <p:spPr>
          <a:xfrm rot="5400000">
            <a:off x="5438620" y="3922262"/>
            <a:ext cx="7532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98.77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5E6BE09-B36A-4967-9304-FBE83ECE81A3}"/>
              </a:ext>
            </a:extLst>
          </p:cNvPr>
          <p:cNvSpPr txBox="1"/>
          <p:nvPr/>
        </p:nvSpPr>
        <p:spPr>
          <a:xfrm flipH="1">
            <a:off x="4351398" y="3214908"/>
            <a:ext cx="624014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95%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69407E8A-7C01-4D48-99AB-1A6C926CBE38}"/>
              </a:ext>
            </a:extLst>
          </p:cNvPr>
          <p:cNvSpPr txBox="1"/>
          <p:nvPr/>
        </p:nvSpPr>
        <p:spPr>
          <a:xfrm>
            <a:off x="3025259" y="3176327"/>
            <a:ext cx="707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2.5%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6F0298D-65CF-4073-91DE-9CA706221188}"/>
              </a:ext>
            </a:extLst>
          </p:cNvPr>
          <p:cNvSpPr txBox="1"/>
          <p:nvPr/>
        </p:nvSpPr>
        <p:spPr>
          <a:xfrm>
            <a:off x="5422985" y="3130160"/>
            <a:ext cx="7074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2.5%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CBE2F38-8396-406D-9346-6EA17C41A46A}"/>
              </a:ext>
            </a:extLst>
          </p:cNvPr>
          <p:cNvCxnSpPr/>
          <p:nvPr/>
        </p:nvCxnSpPr>
        <p:spPr>
          <a:xfrm flipH="1">
            <a:off x="3025259" y="3130160"/>
            <a:ext cx="497482" cy="0"/>
          </a:xfrm>
          <a:prstGeom prst="straightConnector1">
            <a:avLst/>
          </a:prstGeom>
          <a:ln w="222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161E7119-39E6-4921-84D1-2C2ACE7E20C4}"/>
                  </a:ext>
                </a:extLst>
              </p:cNvPr>
              <p:cNvSpPr/>
              <p:nvPr/>
            </p:nvSpPr>
            <p:spPr>
              <a:xfrm>
                <a:off x="3124200" y="4608469"/>
                <a:ext cx="4902945" cy="147732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chemeClr val="accent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t = </a:t>
                </a:r>
                <a:r>
                  <a:rPr lang="en-US" dirty="0" err="1">
                    <a:solidFill>
                      <a:schemeClr val="accent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invt</a:t>
                </a:r>
                <a:r>
                  <a:rPr lang="en-US" dirty="0">
                    <a:solidFill>
                      <a:schemeClr val="accent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(area left, df) = </a:t>
                </a:r>
                <a:r>
                  <a:rPr lang="en-US" dirty="0" err="1">
                    <a:solidFill>
                      <a:schemeClr val="accent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invt</a:t>
                </a:r>
                <a:r>
                  <a:rPr lang="en-US" dirty="0">
                    <a:solidFill>
                      <a:schemeClr val="accent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(0.025, 23) = -2.069</a:t>
                </a:r>
              </a:p>
              <a:p>
                <a:endParaRPr lang="en-US" dirty="0">
                  <a:solidFill>
                    <a:schemeClr val="accent1"/>
                  </a:solidFill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r>
                  <a:rPr lang="en-US" dirty="0">
                    <a:solidFill>
                      <a:schemeClr val="accent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CI = </a:t>
                </a:r>
                <a14:m>
                  <m:oMath xmlns:m="http://schemas.openxmlformats.org/officeDocument/2006/math">
                    <m:r>
                      <a:rPr lang="en-US" i="1" smtClean="0">
                        <a:solidFill>
                          <a:schemeClr val="accent1"/>
                        </a:solidFill>
                        <a:latin typeface="Cambria Math"/>
                        <a:ea typeface="Cambria Math"/>
                      </a:rPr>
                      <m:t>±</m:t>
                    </m:r>
                    <m:r>
                      <a:rPr lang="en-US" b="1" i="1">
                        <a:solidFill>
                          <a:schemeClr val="accent1"/>
                        </a:solidFill>
                        <a:latin typeface="Cambria Math"/>
                        <a:ea typeface="Cambria Math"/>
                      </a:rPr>
                      <m:t>𝒕</m:t>
                    </m:r>
                    <m:r>
                      <a:rPr lang="en-US" i="1">
                        <a:solidFill>
                          <a:schemeClr val="accent1"/>
                        </a:solidFill>
                        <a:latin typeface="Cambria Math"/>
                        <a:ea typeface="Cambria Math"/>
                      </a:rPr>
                      <m:t>∗</m:t>
                    </m:r>
                    <m:r>
                      <m:rPr>
                        <m:nor/>
                      </m:rPr>
                      <a:rPr lang="en-US">
                        <a:solidFill>
                          <a:schemeClr val="accent1"/>
                        </a:solidFill>
                        <a:latin typeface="Cambria Math"/>
                        <a:ea typeface="Cambria Math"/>
                      </a:rPr>
                      <m:t>SD</m:t>
                    </m:r>
                    <m:r>
                      <m:rPr>
                        <m:nor/>
                      </m:rPr>
                      <a:rPr lang="en-US">
                        <a:solidFill>
                          <a:schemeClr val="accent1"/>
                        </a:solidFill>
                        <a:latin typeface="Cambria Math"/>
                        <a:ea typeface="Cambria Math"/>
                      </a:rPr>
                      <m:t> + </m:t>
                    </m:r>
                    <m:r>
                      <m:rPr>
                        <m:nor/>
                      </m:rPr>
                      <a:rPr lang="en-US">
                        <a:solidFill>
                          <a:schemeClr val="accent1"/>
                        </a:solidFill>
                        <a:latin typeface="Cambria Math"/>
                        <a:ea typeface="Cambria Math"/>
                      </a:rPr>
                      <m:t>center</m:t>
                    </m:r>
                  </m:oMath>
                </a14:m>
                <a:r>
                  <a:rPr lang="en-US" dirty="0">
                    <a:solidFill>
                      <a:schemeClr val="accent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 =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accent1"/>
                        </a:solidFill>
                        <a:latin typeface="Cambria Math"/>
                        <a:ea typeface="Cambria Math"/>
                      </a:rPr>
                      <m:t>±</m:t>
                    </m:r>
                  </m:oMath>
                </a14:m>
                <a:r>
                  <a:rPr lang="en-US" dirty="0">
                    <a:solidFill>
                      <a:schemeClr val="accent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2.069*</a:t>
                </a:r>
                <a:r>
                  <a:rPr lang="en-US" dirty="0">
                    <a:solidFill>
                      <a:schemeClr val="accent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0.09</m:t>
                    </m:r>
                    <m:r>
                      <a:rPr lang="en-US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+98.5</m:t>
                    </m:r>
                  </m:oMath>
                </a14:m>
                <a:endParaRPr lang="en-US" b="0" dirty="0">
                  <a:solidFill>
                    <a:schemeClr val="accent1"/>
                  </a:solidFill>
                </a:endParaRPr>
              </a:p>
              <a:p>
                <a:r>
                  <a:rPr lang="en-US" dirty="0">
                    <a:solidFill>
                      <a:schemeClr val="accent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</a:rPr>
                  <a:t>= (98.31379, 98.68621)</a:t>
                </a:r>
              </a:p>
              <a:p>
                <a:endParaRPr lang="en-US" dirty="0"/>
              </a:p>
            </p:txBody>
          </p:sp>
        </mc:Choice>
        <mc:Fallback>
          <p:sp>
            <p:nvSpPr>
              <p:cNvPr id="20" name="Rectangle 19">
                <a:extLst>
                  <a:ext uri="{FF2B5EF4-FFF2-40B4-BE49-F238E27FC236}">
                    <a16:creationId xmlns:a16="http://schemas.microsoft.com/office/drawing/2014/main" id="{161E7119-39E6-4921-84D1-2C2ACE7E20C4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24200" y="4608469"/>
                <a:ext cx="4902945" cy="1477328"/>
              </a:xfrm>
              <a:prstGeom prst="rect">
                <a:avLst/>
              </a:prstGeom>
              <a:blipFill>
                <a:blip r:embed="rId3"/>
                <a:stretch>
                  <a:fillRect l="-1119" t="-2893" r="-24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xtBox 20">
            <a:extLst>
              <a:ext uri="{FF2B5EF4-FFF2-40B4-BE49-F238E27FC236}">
                <a16:creationId xmlns:a16="http://schemas.microsoft.com/office/drawing/2014/main" id="{937CEE47-ADA6-45C8-84D8-8E2B9D7B22E2}"/>
              </a:ext>
            </a:extLst>
          </p:cNvPr>
          <p:cNvSpPr txBox="1"/>
          <p:nvPr/>
        </p:nvSpPr>
        <p:spPr>
          <a:xfrm>
            <a:off x="175770" y="1718982"/>
            <a:ext cx="19438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STAT TESTS #8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0DB24461-2CEA-48DB-83C8-30C8140F392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1879" y="2163185"/>
            <a:ext cx="2428764" cy="1643709"/>
          </a:xfrm>
          <a:prstGeom prst="rect">
            <a:avLst/>
          </a:prstGeom>
        </p:spPr>
      </p:pic>
      <p:pic>
        <p:nvPicPr>
          <p:cNvPr id="23" name="Picture 22">
            <a:extLst>
              <a:ext uri="{FF2B5EF4-FFF2-40B4-BE49-F238E27FC236}">
                <a16:creationId xmlns:a16="http://schemas.microsoft.com/office/drawing/2014/main" id="{CE560122-2EA4-4D6A-8317-30FF60CA152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21879" y="4049300"/>
            <a:ext cx="2428764" cy="1643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99626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464691-8411-40B6-9E81-6CE448EFCC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591671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/>
              <a:t>Ex 1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DAF43F0E-1CE5-4270-98B1-071A5FBFF2CB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3124200" y="685800"/>
                <a:ext cx="5638800" cy="2353235"/>
              </a:xfrm>
            </p:spPr>
            <p:txBody>
              <a:bodyPr/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Make a conclusion in the context of the problem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800" dirty="0"/>
                  <a:t>Use your interval to support the claim that the mean adult body temperature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98.6</m:t>
                        </m:r>
                      </m:e>
                      <m:sup>
                        <m:r>
                          <a:rPr lang="en-US" i="1">
                            <a:latin typeface="Cambria Math"/>
                            <a:ea typeface="Cambria Math"/>
                          </a:rPr>
                          <m:t>°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𝐹</m:t>
                    </m:r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DAF43F0E-1CE5-4270-98B1-071A5FBFF2C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3124200" y="685800"/>
                <a:ext cx="5638800" cy="2353235"/>
              </a:xfrm>
              <a:blipFill>
                <a:blip r:embed="rId2"/>
                <a:stretch>
                  <a:fillRect l="-1514" t="-2850" r="-3243" b="-54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C96A9E37-2F29-4086-A511-B75B4929783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011" y="1819835"/>
            <a:ext cx="2592145" cy="1754280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D7EA63B-D89B-4505-AD11-8FEB8E03B192}"/>
                  </a:ext>
                </a:extLst>
              </p:cNvPr>
              <p:cNvSpPr txBox="1"/>
              <p:nvPr/>
            </p:nvSpPr>
            <p:spPr>
              <a:xfrm flipH="1">
                <a:off x="3124200" y="3357301"/>
                <a:ext cx="5377928" cy="295465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dirty="0">
                    <a:solidFill>
                      <a:schemeClr val="accent1"/>
                    </a:solidFill>
                  </a:rPr>
                  <a:t>We are </a:t>
                </a:r>
                <a:r>
                  <a:rPr lang="en-US" sz="2400" u="sng" dirty="0">
                    <a:solidFill>
                      <a:schemeClr val="accent1"/>
                    </a:solidFill>
                  </a:rPr>
                  <a:t>95%</a:t>
                </a:r>
                <a:r>
                  <a:rPr lang="en-US" sz="2400" dirty="0">
                    <a:solidFill>
                      <a:schemeClr val="accent1"/>
                    </a:solidFill>
                  </a:rPr>
                  <a:t> confident that the true mean of </a:t>
                </a:r>
                <a:r>
                  <a:rPr lang="en-US" sz="2400" u="sng" dirty="0">
                    <a:solidFill>
                      <a:schemeClr val="accent1"/>
                    </a:solidFill>
                  </a:rPr>
                  <a:t>adult body temperature</a:t>
                </a:r>
                <a:r>
                  <a:rPr lang="en-US" sz="2400" dirty="0">
                    <a:solidFill>
                      <a:schemeClr val="accent1"/>
                    </a:solidFill>
                  </a:rPr>
                  <a:t> is between </a:t>
                </a:r>
                <a:r>
                  <a:rPr lang="en-US" sz="2400" u="sng" dirty="0">
                    <a:solidFill>
                      <a:schemeClr val="accent1"/>
                    </a:solidFill>
                  </a:rPr>
                  <a:t>98.3</a:t>
                </a:r>
                <a:r>
                  <a:rPr lang="en-US" sz="2400" dirty="0">
                    <a:solidFill>
                      <a:schemeClr val="accent1"/>
                    </a:solidFill>
                  </a:rPr>
                  <a:t> and </a:t>
                </a:r>
                <a:r>
                  <a:rPr lang="en-US" sz="2400" u="sng" dirty="0">
                    <a:solidFill>
                      <a:schemeClr val="accent1"/>
                    </a:solidFill>
                  </a:rPr>
                  <a:t>98.7 degrees</a:t>
                </a:r>
                <a:r>
                  <a:rPr lang="en-US" sz="2400" dirty="0">
                    <a:solidFill>
                      <a:schemeClr val="accent1"/>
                    </a:solidFill>
                  </a:rPr>
                  <a:t>.</a:t>
                </a:r>
              </a:p>
              <a:p>
                <a:endParaRPr lang="en-US" sz="2400" dirty="0">
                  <a:solidFill>
                    <a:schemeClr val="accent1"/>
                  </a:solidFill>
                </a:endParaRPr>
              </a:p>
              <a:p>
                <a:r>
                  <a:rPr lang="en-US" sz="2400" dirty="0">
                    <a:solidFill>
                      <a:schemeClr val="accent1"/>
                    </a:solidFill>
                  </a:rPr>
                  <a:t>Yes, our interval supports the claim since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i="1">
                            <a:solidFill>
                              <a:schemeClr val="accent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i="1">
                            <a:solidFill>
                              <a:schemeClr val="accent1"/>
                            </a:solidFill>
                            <a:latin typeface="Cambria Math"/>
                          </a:rPr>
                          <m:t>98.6</m:t>
                        </m:r>
                      </m:e>
                      <m:sup>
                        <m:r>
                          <a:rPr lang="en-US" sz="2400" i="1">
                            <a:solidFill>
                              <a:schemeClr val="accent1"/>
                            </a:solidFill>
                            <a:latin typeface="Cambria Math"/>
                            <a:ea typeface="Cambria Math"/>
                          </a:rPr>
                          <m:t>°</m:t>
                        </m:r>
                      </m:sup>
                    </m:sSup>
                    <m:r>
                      <a:rPr lang="en-US" sz="2400" i="1">
                        <a:solidFill>
                          <a:schemeClr val="accent1"/>
                        </a:solidFill>
                        <a:latin typeface="Cambria Math"/>
                      </a:rPr>
                      <m:t>𝐹</m:t>
                    </m:r>
                  </m:oMath>
                </a14:m>
                <a:r>
                  <a:rPr lang="en-US" sz="2400" dirty="0">
                    <a:solidFill>
                      <a:schemeClr val="accent1"/>
                    </a:solidFill>
                  </a:rPr>
                  <a:t> is in the interval.</a:t>
                </a:r>
              </a:p>
              <a:p>
                <a:endParaRPr lang="en-US" sz="2400" dirty="0">
                  <a:solidFill>
                    <a:schemeClr val="accent1"/>
                  </a:solidFill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7" name="TextBox 6">
                <a:extLst>
                  <a:ext uri="{FF2B5EF4-FFF2-40B4-BE49-F238E27FC236}">
                    <a16:creationId xmlns:a16="http://schemas.microsoft.com/office/drawing/2014/main" id="{0D7EA63B-D89B-4505-AD11-8FEB8E03B1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flipH="1">
                <a:off x="3124200" y="3357301"/>
                <a:ext cx="5377928" cy="2954655"/>
              </a:xfrm>
              <a:prstGeom prst="rect">
                <a:avLst/>
              </a:prstGeom>
              <a:blipFill>
                <a:blip r:embed="rId4"/>
                <a:stretch>
                  <a:fillRect l="-1814" t="-16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59540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361950" y="2552700"/>
            <a:ext cx="8591550" cy="1777253"/>
          </a:xfrm>
        </p:spPr>
        <p:txBody>
          <a:bodyPr>
            <a:normAutofit/>
          </a:bodyPr>
          <a:lstStyle/>
          <a:p>
            <a:pPr algn="l"/>
            <a:r>
              <a:rPr lang="en-US" sz="1800" b="0" cap="none" dirty="0">
                <a:solidFill>
                  <a:schemeClr val="tx1"/>
                </a:solidFill>
              </a:rPr>
              <a:t>Valencia college boasts about having small class sizes and states the average class size is 23 students on their webpage.  From a random sample of 41 classes on east campus, the average number of students per class was 22.2 with a standard deviation of 4.2.  Perform a 95% Confidence Interval to determine if it is different from reported by Valencia.</a:t>
            </a:r>
          </a:p>
          <a:p>
            <a:pPr algn="l"/>
            <a:endParaRPr lang="en-US" sz="1800" b="0" cap="none" dirty="0">
              <a:solidFill>
                <a:schemeClr val="tx1"/>
              </a:solidFill>
            </a:endParaRPr>
          </a:p>
          <a:p>
            <a:pPr algn="l"/>
            <a:endParaRPr lang="en-US" b="0" dirty="0">
              <a:solidFill>
                <a:srgbClr val="FF000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 2:  Valencia Class Size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BACAE91-8501-4096-B3DC-6C5887E15E71}"/>
              </a:ext>
            </a:extLst>
          </p:cNvPr>
          <p:cNvSpPr txBox="1"/>
          <p:nvPr/>
        </p:nvSpPr>
        <p:spPr>
          <a:xfrm flipH="1">
            <a:off x="190500" y="4192351"/>
            <a:ext cx="875627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Conditions/assumptions met?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Is this categorical or quantitative data? 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Sketch a graph.  What do you use as the center and spread?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Should you use z or t and calculate?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What is the area to the left?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Calculate the confidence interval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Check using STAT TESTS #8 (T interval)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Make a conclusion in the context of the problem</a:t>
            </a:r>
          </a:p>
        </p:txBody>
      </p:sp>
    </p:spTree>
    <p:extLst>
      <p:ext uri="{BB962C8B-B14F-4D97-AF65-F5344CB8AC3E}">
        <p14:creationId xmlns:p14="http://schemas.microsoft.com/office/powerpoint/2010/main" val="41104944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 Placeholder 1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361950" y="2552700"/>
                <a:ext cx="8591550" cy="3352800"/>
              </a:xfrm>
            </p:spPr>
            <p:txBody>
              <a:bodyPr>
                <a:normAutofit/>
              </a:bodyPr>
              <a:lstStyle/>
              <a:p>
                <a:pPr algn="l"/>
                <a:r>
                  <a:rPr lang="en-US" sz="1800" b="0" cap="none" dirty="0">
                    <a:solidFill>
                      <a:schemeClr val="tx1"/>
                    </a:solidFill>
                  </a:rPr>
                  <a:t>Valencia college boasts about having small class sizes and states the average class size is 23 students on their webpage.  From a random sample of 41 classes on east campus, the average number of students per class was 22.2 with a standard deviation of 4.2.  Perform a 95% Confidence Interval to determine if it is different from reported by Valencia.</a:t>
                </a:r>
              </a:p>
              <a:p>
                <a:pPr algn="l"/>
                <a:endParaRPr lang="en-US" b="0" dirty="0">
                  <a:solidFill>
                    <a:srgbClr val="FF0000"/>
                  </a:solidFill>
                </a:endParaRPr>
              </a:p>
              <a:p>
                <a:pPr algn="l"/>
                <a:r>
                  <a:rPr lang="en-US" b="0" dirty="0">
                    <a:solidFill>
                      <a:srgbClr val="FF0000"/>
                    </a:solidFill>
                  </a:rPr>
                  <a:t>SD=SE=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b="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b="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rad>
                          <m:radPr>
                            <m:degHide m:val="on"/>
                            <m:ctrlPr>
                              <a:rPr lang="en-US" b="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e>
                        </m:rad>
                      </m:den>
                    </m:f>
                    <m:r>
                      <a:rPr lang="en-US" b="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4.2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b="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b="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41</m:t>
                            </m:r>
                          </m:e>
                        </m:rad>
                      </m:den>
                    </m:f>
                    <m:r>
                      <a:rPr lang="en-US" b="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=0.6559297999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𝑐𝑜𝑢𝑛𝑡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𝑖𝑛𝑣𝑡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0.025,40</m:t>
                        </m:r>
                      </m:e>
                    </m:d>
                    <m:r>
                      <a:rPr lang="en-US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=−2.0211</m:t>
                    </m:r>
                  </m:oMath>
                </a14:m>
                <a:endParaRPr lang="en-US" b="0" dirty="0"/>
              </a:p>
            </p:txBody>
          </p:sp>
        </mc:Choice>
        <mc:Fallback>
          <p:sp>
            <p:nvSpPr>
              <p:cNvPr id="2" name="Tex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61950" y="2552700"/>
                <a:ext cx="8591550" cy="3352800"/>
              </a:xfrm>
              <a:blipFill>
                <a:blip r:embed="rId2"/>
                <a:stretch>
                  <a:fillRect l="-567" t="-109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 2:  Valencia Class Size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4" name="Rectangle 3"/>
              <p:cNvSpPr/>
              <p:nvPr/>
            </p:nvSpPr>
            <p:spPr>
              <a:xfrm>
                <a:off x="276225" y="4229100"/>
                <a:ext cx="592392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𝜇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=23    </m:t>
                      </m:r>
                      <m:acc>
                        <m:accPr>
                          <m:chr m:val="̿"/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e>
                      </m:acc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=22.2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𝑐𝑒𝑛𝑡𝑒𝑟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 </m:t>
                      </m:r>
                      <m:sSub>
                        <m:sSub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sub>
                      </m:sSub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=4.2    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=41     </m:t>
                      </m:r>
                      <m:r>
                        <a:rPr lang="en-US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en-US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df</m:t>
                      </m:r>
                      <m:r>
                        <a:rPr lang="en-US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=40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6225" y="4229100"/>
                <a:ext cx="5923929" cy="369332"/>
              </a:xfrm>
              <a:prstGeom prst="rect">
                <a:avLst/>
              </a:prstGeom>
              <a:blipFill>
                <a:blip r:embed="rId3"/>
                <a:stretch>
                  <a:fillRect t="-6667" b="-66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420988" y="5093732"/>
                <a:ext cx="423673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CI</m:t>
                      </m:r>
                      <m:r>
                        <m:rPr>
                          <m:nor/>
                        </m:rPr>
                        <a:rPr lang="en-US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= 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±</m:t>
                      </m:r>
                      <m:r>
                        <a:rPr lang="en-US" b="1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𝒕</m:t>
                      </m:r>
                      <m:r>
                        <a:rPr lang="en-US" i="1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∗</m:t>
                      </m:r>
                      <m:r>
                        <m:rPr>
                          <m:nor/>
                        </m:rPr>
                        <a:rPr lang="en-US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SD</m:t>
                      </m:r>
                      <m:r>
                        <m:rPr>
                          <m:nor/>
                        </m:rPr>
                        <a:rPr lang="en-US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 + </m:t>
                      </m:r>
                      <m:r>
                        <m:rPr>
                          <m:nor/>
                        </m:rPr>
                        <a:rPr lang="en-US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center</m:t>
                      </m:r>
                      <m:r>
                        <m:rPr>
                          <m:nor/>
                        </m:rPr>
                        <a:rPr lang="en-US" b="0" i="0" smtClean="0">
                          <a:solidFill>
                            <a:srgbClr val="FF0000"/>
                          </a:solidFill>
                          <a:latin typeface="Cambria Math"/>
                          <a:ea typeface="Cambria Math"/>
                        </a:rPr>
                        <m:t> = (20.874, 23.526)</m:t>
                      </m:r>
                    </m:oMath>
                  </m:oMathPara>
                </a14:m>
                <a:endParaRPr lang="en-US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988" y="5093732"/>
                <a:ext cx="4236737" cy="276999"/>
              </a:xfrm>
              <a:prstGeom prst="rect">
                <a:avLst/>
              </a:prstGeom>
              <a:blipFill>
                <a:blip r:embed="rId4"/>
                <a:stretch>
                  <a:fillRect l="-719" t="-2222" r="-1583" b="-3777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67550" y="5390465"/>
            <a:ext cx="1885950" cy="127635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67300" y="5390465"/>
            <a:ext cx="1885950" cy="12763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1872753" y="6090166"/>
            <a:ext cx="31373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Check using STAT TESTS #8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1951" y="5435858"/>
            <a:ext cx="4648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Since 23 is in the interval, there is evidence to support Valencia’s claim.</a:t>
            </a:r>
          </a:p>
        </p:txBody>
      </p:sp>
    </p:spTree>
    <p:extLst>
      <p:ext uri="{BB962C8B-B14F-4D97-AF65-F5344CB8AC3E}">
        <p14:creationId xmlns:p14="http://schemas.microsoft.com/office/powerpoint/2010/main" val="30219107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u="sng" dirty="0"/>
              <a:t>Population Parameters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u="sng" dirty="0"/>
              <a:t>Sample Statistics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/>
              <p:cNvSpPr>
                <a:spLocks noGrp="1"/>
              </p:cNvSpPr>
              <p:nvPr>
                <p:ph sz="quarter" idx="2"/>
              </p:nvPr>
            </p:nvSpPr>
            <p:spPr>
              <a:xfrm>
                <a:off x="301752" y="2743199"/>
                <a:ext cx="4041648" cy="3546587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𝜇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m:rPr>
                        <m:nor/>
                      </m:rPr>
                      <a:rPr lang="en-US" b="0" i="0" smtClean="0">
                        <a:latin typeface="Cambria Math"/>
                        <a:ea typeface="Cambria Math"/>
                      </a:rPr>
                      <m:t>mean</m:t>
                    </m:r>
                  </m:oMath>
                </a14:m>
                <a:endParaRPr lang="en-US" b="0" dirty="0">
                  <a:ea typeface="Cambria Math"/>
                </a:endParaRPr>
              </a:p>
              <a:p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𝜎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m:rPr>
                        <m:nor/>
                      </m:rPr>
                      <a:rPr lang="en-US" b="0" i="0" smtClean="0">
                        <a:latin typeface="Cambria Math"/>
                        <a:ea typeface="Cambria Math"/>
                      </a:rPr>
                      <m:t>standard</m:t>
                    </m:r>
                    <m:r>
                      <m:rPr>
                        <m:nor/>
                      </m:rPr>
                      <a:rPr lang="en-US" b="0" i="0" smtClean="0">
                        <a:latin typeface="Cambria Math"/>
                        <a:ea typeface="Cambria Math"/>
                      </a:rPr>
                      <m:t> </m:t>
                    </m:r>
                    <m:r>
                      <m:rPr>
                        <m:nor/>
                      </m:rPr>
                      <a:rPr lang="en-US" b="0" i="0" smtClean="0">
                        <a:latin typeface="Cambria Math"/>
                        <a:ea typeface="Cambria Math"/>
                      </a:rPr>
                      <m:t>deviation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2"/>
              </p:nvPr>
            </p:nvSpPr>
            <p:spPr>
              <a:xfrm>
                <a:off x="301752" y="2743199"/>
                <a:ext cx="4041648" cy="3546587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ontent Placeholder 5"/>
              <p:cNvSpPr>
                <a:spLocks noGrp="1"/>
              </p:cNvSpPr>
              <p:nvPr>
                <p:ph sz="quarter" idx="4"/>
              </p:nvPr>
            </p:nvSpPr>
            <p:spPr>
              <a:xfrm>
                <a:off x="4800600" y="2743199"/>
                <a:ext cx="4038600" cy="3550375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acc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m:rPr>
                        <m:nor/>
                      </m:rPr>
                      <a:rPr lang="en-US" b="0" i="0" smtClean="0">
                        <a:latin typeface="Cambria Math"/>
                      </a:rPr>
                      <m:t>mean</m:t>
                    </m:r>
                  </m:oMath>
                </a14:m>
                <a:endParaRPr lang="en-US" b="0" dirty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/>
                          </a:rPr>
                          <m:t>𝑠</m:t>
                        </m:r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sub>
                    </m:sSub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m:rPr>
                        <m:nor/>
                      </m:rPr>
                      <a:rPr lang="en-US" b="0" i="0" smtClean="0">
                        <a:latin typeface="Cambria Math"/>
                      </a:rPr>
                      <m:t>standard</m:t>
                    </m:r>
                    <m:r>
                      <m:rPr>
                        <m:nor/>
                      </m:rPr>
                      <a:rPr lang="en-US" b="0" i="0" smtClean="0">
                        <a:latin typeface="Cambria Math"/>
                      </a:rPr>
                      <m:t> </m:t>
                    </m:r>
                    <m:r>
                      <m:rPr>
                        <m:nor/>
                      </m:rPr>
                      <a:rPr lang="en-US" b="0" i="0" smtClean="0">
                        <a:latin typeface="Cambria Math"/>
                      </a:rPr>
                      <m:t>deviation</m:t>
                    </m:r>
                  </m:oMath>
                </a14:m>
                <a:endParaRPr lang="en-US" b="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6" name="Content Placeholder 5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4"/>
              </p:nvPr>
            </p:nvSpPr>
            <p:spPr>
              <a:xfrm>
                <a:off x="4800600" y="2743199"/>
                <a:ext cx="4038600" cy="3550375"/>
              </a:xfr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Quantitative Data</a:t>
            </a:r>
          </a:p>
        </p:txBody>
      </p:sp>
    </p:spTree>
    <p:extLst>
      <p:ext uri="{BB962C8B-B14F-4D97-AF65-F5344CB8AC3E}">
        <p14:creationId xmlns:p14="http://schemas.microsoft.com/office/powerpoint/2010/main" val="6977917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Assumptions/Conditions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sz="quarter" idx="1"/>
              </p:nvPr>
            </p:nvSpPr>
            <p:spPr>
              <a:xfrm>
                <a:off x="1676400" y="2133600"/>
                <a:ext cx="6327648" cy="3276600"/>
              </a:xfrm>
            </p:spPr>
            <p:txBody>
              <a:bodyPr/>
              <a:lstStyle/>
              <a:p>
                <a:r>
                  <a:rPr lang="en-US" i="1" dirty="0"/>
                  <a:t>n </a:t>
                </a:r>
                <a:r>
                  <a:rPr lang="en-US" dirty="0"/>
                  <a:t>chosen randomly</a:t>
                </a:r>
              </a:p>
              <a:p>
                <a:r>
                  <a:rPr lang="en-US" i="1" dirty="0"/>
                  <a:t>n</a:t>
                </a:r>
                <a:r>
                  <a:rPr lang="en-US" dirty="0"/>
                  <a:t> independent</a:t>
                </a:r>
              </a:p>
              <a:p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</a:rPr>
                      <m:t>&lt;10%</m:t>
                    </m:r>
                  </m:oMath>
                </a14:m>
                <a:endParaRPr lang="en-US" b="0" i="1" dirty="0"/>
              </a:p>
              <a:p>
                <a:r>
                  <a:rPr lang="en-US" dirty="0"/>
                  <a:t>Nearly normal if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</a:rPr>
                      <m:t>&lt;25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xfrm>
                <a:off x="1676400" y="2133600"/>
                <a:ext cx="6327648" cy="3276600"/>
              </a:xfrm>
              <a:blipFill rotWithShape="1">
                <a:blip r:embed="rId2"/>
                <a:stretch>
                  <a:fillRect l="-963" t="-16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1828800" y="4824919"/>
            <a:ext cx="17604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/>
              <a:t>n = </a:t>
            </a:r>
            <a:r>
              <a:rPr lang="en-US" dirty="0"/>
              <a:t>sample size</a:t>
            </a:r>
          </a:p>
        </p:txBody>
      </p:sp>
    </p:spTree>
    <p:extLst>
      <p:ext uri="{BB962C8B-B14F-4D97-AF65-F5344CB8AC3E}">
        <p14:creationId xmlns:p14="http://schemas.microsoft.com/office/powerpoint/2010/main" val="26454857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/>
              <a:t>z- distribution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pPr algn="ctr"/>
            <a:r>
              <a:rPr lang="en-US" dirty="0"/>
              <a:t>t-distribution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Z </a:t>
            </a:r>
            <a:r>
              <a:rPr lang="en-US" dirty="0" err="1">
                <a:solidFill>
                  <a:schemeClr val="accent2"/>
                </a:solidFill>
              </a:rPr>
              <a:t>vs</a:t>
            </a:r>
            <a:r>
              <a:rPr lang="en-US" dirty="0">
                <a:solidFill>
                  <a:schemeClr val="accent2"/>
                </a:solidFill>
              </a:rPr>
              <a:t> 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2603770"/>
            <a:ext cx="4240418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603770"/>
            <a:ext cx="4171949" cy="289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5181600" y="5728900"/>
                <a:ext cx="2971454" cy="64633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Use when </a:t>
                </a:r>
                <a:r>
                  <a:rPr lang="el-GR" dirty="0"/>
                  <a:t>σ</a:t>
                </a:r>
                <a:r>
                  <a:rPr lang="en-US" dirty="0"/>
                  <a:t> is unknown</a:t>
                </a:r>
              </a:p>
              <a:p>
                <a:r>
                  <a:rPr lang="en-US" dirty="0"/>
                  <a:t>Degrees of freedom =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/>
                      </a:rPr>
                      <m:t> </m:t>
                    </m:r>
                    <m:r>
                      <a:rPr lang="en-US" b="0" i="1" smtClean="0">
                        <a:latin typeface="Cambria Math"/>
                      </a:rPr>
                      <m:t>𝑛</m:t>
                    </m:r>
                    <m:r>
                      <a:rPr lang="en-US" b="0" i="1" smtClean="0">
                        <a:latin typeface="Cambria Math"/>
                      </a:rPr>
                      <m:t>−1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81600" y="5728900"/>
                <a:ext cx="2971454" cy="646331"/>
              </a:xfrm>
              <a:prstGeom prst="rect">
                <a:avLst/>
              </a:prstGeom>
              <a:blipFill rotWithShape="1">
                <a:blip r:embed="rId4"/>
                <a:stretch>
                  <a:fillRect l="-1643" t="-4717" b="-1415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906294" y="5997793"/>
            <a:ext cx="23374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Use when </a:t>
            </a:r>
            <a:r>
              <a:rPr lang="el-GR" dirty="0"/>
              <a:t>σ</a:t>
            </a:r>
            <a:r>
              <a:rPr lang="en-US" dirty="0"/>
              <a:t> is known</a:t>
            </a:r>
          </a:p>
        </p:txBody>
      </p:sp>
    </p:spTree>
    <p:extLst>
      <p:ext uri="{BB962C8B-B14F-4D97-AF65-F5344CB8AC3E}">
        <p14:creationId xmlns:p14="http://schemas.microsoft.com/office/powerpoint/2010/main" val="4019941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2"/>
                </a:solidFill>
              </a:rPr>
              <a:t>Confidence Interval</a:t>
            </a: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442124"/>
            <a:ext cx="4337313" cy="263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2464822"/>
            <a:ext cx="4038600" cy="25995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190016" y="5457217"/>
            <a:ext cx="29787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95% Confidence Interval</a:t>
            </a:r>
          </a:p>
          <a:p>
            <a:r>
              <a:rPr lang="en-US" sz="2000" dirty="0"/>
              <a:t>Left area = 0.025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257800" y="5457217"/>
            <a:ext cx="299953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90% Confidence Interval</a:t>
            </a:r>
          </a:p>
          <a:p>
            <a:r>
              <a:rPr lang="en-US" sz="2000" dirty="0"/>
              <a:t>Left area = 0.05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04800" y="1676400"/>
            <a:ext cx="836959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/>
              <a:t>Procedure:  Use </a:t>
            </a:r>
            <a:r>
              <a:rPr lang="en-US" sz="2000" b="1" dirty="0"/>
              <a:t>sample</a:t>
            </a:r>
            <a:r>
              <a:rPr lang="en-US" sz="2000" dirty="0"/>
              <a:t> to make a prediction about mean of population</a:t>
            </a:r>
          </a:p>
        </p:txBody>
      </p:sp>
    </p:spTree>
    <p:extLst>
      <p:ext uri="{BB962C8B-B14F-4D97-AF65-F5344CB8AC3E}">
        <p14:creationId xmlns:p14="http://schemas.microsoft.com/office/powerpoint/2010/main" val="3691832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itle 3"/>
              <p:cNvSpPr>
                <a:spLocks noGrp="1"/>
              </p:cNvSpPr>
              <p:nvPr>
                <p:ph type="title"/>
              </p:nvPr>
            </p:nvSpPr>
            <p:spPr>
              <a:xfrm>
                <a:off x="2988013" y="3962400"/>
                <a:ext cx="6172200" cy="2362200"/>
              </a:xfrm>
            </p:spPr>
            <p:txBody>
              <a:bodyPr>
                <a:normAutofit fontScale="90000"/>
              </a:bodyPr>
              <a:lstStyle/>
              <a:p>
                <a14:m>
                  <m:oMath xmlns:m="http://schemas.openxmlformats.org/officeDocument/2006/math">
                    <m:r>
                      <a:rPr lang="en-US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𝒛</m:t>
                    </m:r>
                  </m:oMath>
                </a14:m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= </a:t>
                </a:r>
                <a:r>
                  <a:rPr lang="en-US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invnorm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(area left)</a:t>
                </a:r>
                <a:b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</a:b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t = </a:t>
                </a:r>
                <a:r>
                  <a:rPr lang="en-US" dirty="0" err="1">
                    <a:latin typeface="Cambria Math" panose="02040503050406030204" pitchFamily="18" charset="0"/>
                    <a:ea typeface="Cambria Math" panose="02040503050406030204" pitchFamily="18" charset="0"/>
                  </a:rPr>
                  <a:t>invt</a:t>
                </a: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(area left, df) or t-table</a:t>
                </a:r>
                <a:b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</a:br>
                <a:b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</a:b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CI =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/>
                        <a:ea typeface="Cambria Math"/>
                      </a:rPr>
                      <m:t>±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𝒛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∗</m:t>
                    </m:r>
                    <m:r>
                      <m:rPr>
                        <m:nor/>
                      </m:rPr>
                      <a:rPr lang="en-US" b="1" i="0" smtClean="0">
                        <a:latin typeface="Cambria Math"/>
                        <a:ea typeface="Cambria Math"/>
                      </a:rPr>
                      <m:t>SD</m:t>
                    </m:r>
                    <m:r>
                      <m:rPr>
                        <m:nor/>
                      </m:rPr>
                      <a:rPr lang="en-US" b="1" i="0" smtClean="0">
                        <a:latin typeface="Cambria Math"/>
                        <a:ea typeface="Cambria Math"/>
                      </a:rPr>
                      <m:t> + </m:t>
                    </m:r>
                    <m:r>
                      <m:rPr>
                        <m:nor/>
                      </m:rPr>
                      <a:rPr lang="en-US" b="1" i="0" smtClean="0">
                        <a:latin typeface="Cambria Math"/>
                        <a:ea typeface="Cambria Math"/>
                      </a:rPr>
                      <m:t>center</m:t>
                    </m:r>
                    <m:r>
                      <m:rPr>
                        <m:nor/>
                      </m:rPr>
                      <a:rPr lang="en-US" b="1" i="0" smtClean="0">
                        <a:latin typeface="Cambria Math"/>
                        <a:ea typeface="Cambria Math"/>
                      </a:rPr>
                      <m:t> = 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±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𝒛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∗</m:t>
                    </m:r>
                    <m:f>
                      <m:fPr>
                        <m:ctrlPr>
                          <a:rPr lang="en-US" b="1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r>
                          <a:rPr lang="en-US" b="1" i="1" smtClean="0">
                            <a:latin typeface="Cambria Math"/>
                            <a:ea typeface="Cambria Math"/>
                          </a:rPr>
                          <m:t>𝝈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b="1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b="1" i="1" smtClean="0">
                                <a:latin typeface="Cambria Math"/>
                                <a:ea typeface="Cambria Math"/>
                              </a:rPr>
                              <m:t>𝒏</m:t>
                            </m:r>
                          </m:e>
                        </m:rad>
                      </m:den>
                    </m:f>
                    <m:r>
                      <a:rPr lang="en-US" b="1" i="1" smtClean="0">
                        <a:latin typeface="Cambria Math"/>
                        <a:ea typeface="Cambria Math"/>
                      </a:rPr>
                      <m:t>+</m:t>
                    </m:r>
                    <m:acc>
                      <m:accPr>
                        <m:chr m:val="̅"/>
                        <m:ctrlPr>
                          <a:rPr lang="en-US" b="1" i="1" smtClean="0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accPr>
                      <m:e>
                        <m:r>
                          <a:rPr lang="en-US" b="1" i="1" smtClean="0">
                            <a:latin typeface="Cambria Math"/>
                            <a:ea typeface="Cambria Math"/>
                          </a:rPr>
                          <m:t>𝒙</m:t>
                        </m:r>
                      </m:e>
                    </m:acc>
                  </m:oMath>
                </a14:m>
                <a:br>
                  <a:rPr lang="en-US" dirty="0"/>
                </a:br>
                <a:br>
                  <a:rPr lang="en-US" dirty="0"/>
                </a:br>
                <a:r>
                  <a:rPr lang="en-US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CI =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  <a:ea typeface="Cambria Math"/>
                      </a:rPr>
                      <m:t>±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𝒕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∗</m:t>
                    </m:r>
                    <m:r>
                      <m:rPr>
                        <m:nor/>
                      </m:rPr>
                      <a:rPr lang="en-US">
                        <a:latin typeface="Cambria Math"/>
                        <a:ea typeface="Cambria Math"/>
                      </a:rPr>
                      <m:t>SD</m:t>
                    </m:r>
                    <m:r>
                      <m:rPr>
                        <m:nor/>
                      </m:rPr>
                      <a:rPr lang="en-US">
                        <a:latin typeface="Cambria Math"/>
                        <a:ea typeface="Cambria Math"/>
                      </a:rPr>
                      <m:t> + </m:t>
                    </m:r>
                    <m:r>
                      <m:rPr>
                        <m:nor/>
                      </m:rPr>
                      <a:rPr lang="en-US">
                        <a:latin typeface="Cambria Math"/>
                        <a:ea typeface="Cambria Math"/>
                      </a:rPr>
                      <m:t>center</m:t>
                    </m:r>
                    <m:r>
                      <m:rPr>
                        <m:nor/>
                      </m:rPr>
                      <a:rPr lang="en-US">
                        <a:latin typeface="Cambria Math"/>
                        <a:ea typeface="Cambria Math"/>
                      </a:rPr>
                      <m:t> = 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±</m:t>
                    </m:r>
                    <m:r>
                      <a:rPr lang="en-US" b="1" i="1" smtClean="0">
                        <a:latin typeface="Cambria Math"/>
                        <a:ea typeface="Cambria Math"/>
                      </a:rPr>
                      <m:t>𝒕</m:t>
                    </m:r>
                    <m:r>
                      <a:rPr lang="en-US" i="1">
                        <a:latin typeface="Cambria Math"/>
                        <a:ea typeface="Cambria Math"/>
                      </a:rPr>
                      <m:t>∗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b="1" i="1" smtClean="0">
                                <a:latin typeface="Cambria Math"/>
                                <a:ea typeface="Cambria Math"/>
                              </a:rPr>
                              <m:t>𝒔</m:t>
                            </m:r>
                          </m:e>
                          <m:sub>
                            <m:r>
                              <a:rPr lang="en-US" b="1" i="1" smtClean="0">
                                <a:latin typeface="Cambria Math"/>
                                <a:ea typeface="Cambria Math"/>
                              </a:rPr>
                              <m:t>𝒙</m:t>
                            </m:r>
                          </m:sub>
                        </m:sSub>
                      </m:num>
                      <m:den>
                        <m:rad>
                          <m:radPr>
                            <m:degHide m:val="on"/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radPr>
                          <m:deg/>
                          <m:e>
                            <m:r>
                              <a:rPr lang="en-US" i="1">
                                <a:latin typeface="Cambria Math"/>
                                <a:ea typeface="Cambria Math"/>
                              </a:rPr>
                              <m:t>𝒏</m:t>
                            </m:r>
                          </m:e>
                        </m:rad>
                      </m:den>
                    </m:f>
                    <m:r>
                      <a:rPr lang="en-US" i="1">
                        <a:latin typeface="Cambria Math"/>
                        <a:ea typeface="Cambria Math"/>
                      </a:rPr>
                      <m:t>+</m:t>
                    </m:r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  <a:ea typeface="Cambria Math"/>
                          </a:rPr>
                        </m:ctrlPr>
                      </m:accPr>
                      <m:e>
                        <m:r>
                          <a:rPr lang="en-US" i="1">
                            <a:latin typeface="Cambria Math"/>
                            <a:ea typeface="Cambria Math"/>
                          </a:rPr>
                          <m:t>𝒙</m:t>
                        </m:r>
                      </m:e>
                    </m:acc>
                  </m:oMath>
                </a14:m>
                <a:br>
                  <a:rPr lang="en-US" dirty="0"/>
                </a:br>
                <a:br>
                  <a:rPr lang="en-US" dirty="0"/>
                </a:br>
                <a:br>
                  <a:rPr lang="en-US" dirty="0"/>
                </a:br>
                <a:br>
                  <a:rPr lang="en-US" dirty="0"/>
                </a:br>
                <a:br>
                  <a:rPr lang="en-US" dirty="0"/>
                </a:br>
                <a:br>
                  <a:rPr lang="en-US" dirty="0"/>
                </a:br>
                <a:br>
                  <a:rPr lang="en-US" dirty="0"/>
                </a:br>
                <a:br>
                  <a:rPr lang="en-US" dirty="0"/>
                </a:br>
                <a:br>
                  <a:rPr lang="en-US" dirty="0"/>
                </a:br>
                <a:br>
                  <a:rPr lang="en-US" dirty="0"/>
                </a:br>
                <a:br>
                  <a:rPr lang="en-US" dirty="0"/>
                </a:br>
                <a:br>
                  <a:rPr lang="en-US" dirty="0"/>
                </a:br>
                <a:endParaRPr lang="en-US" dirty="0"/>
              </a:p>
            </p:txBody>
          </p:sp>
        </mc:Choice>
        <mc:Fallback xmlns="">
          <p:sp>
            <p:nvSpPr>
              <p:cNvPr id="4" name="Tit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2988013" y="3962400"/>
                <a:ext cx="6172200" cy="2362200"/>
              </a:xfrm>
              <a:blipFill rotWithShape="1">
                <a:blip r:embed="rId3"/>
                <a:stretch>
                  <a:fillRect l="-1185" t="-1546" b="-154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Picture Placeholder 10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3124200"/>
          </a:xfrm>
        </p:spPr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xt Placeholder 11"/>
              <p:cNvSpPr>
                <a:spLocks noGrp="1"/>
              </p:cNvSpPr>
              <p:nvPr>
                <p:ph type="body" sz="half" idx="2"/>
              </p:nvPr>
            </p:nvSpPr>
            <p:spPr>
              <a:xfrm>
                <a:off x="152400" y="990600"/>
                <a:ext cx="2743200" cy="5257800"/>
              </a:xfrm>
            </p:spPr>
            <p:txBody>
              <a:bodyPr>
                <a:normAutofit/>
              </a:bodyPr>
              <a:lstStyle/>
              <a:p>
                <a:r>
                  <a:rPr lang="en-US" sz="2400" dirty="0"/>
                  <a:t>Count = SD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400" i="1" smtClean="0">
                            <a:latin typeface="Cambria Math"/>
                            <a:ea typeface="Cambria Math"/>
                          </a:rPr>
                          <m:t>𝜎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𝑛</m:t>
                            </m:r>
                          </m:e>
                        </m:rad>
                      </m:den>
                    </m:f>
                  </m:oMath>
                </a14:m>
                <a:endParaRPr lang="en-US" sz="2400" dirty="0"/>
              </a:p>
              <a:p>
                <a:r>
                  <a:rPr lang="en-US" sz="2400" dirty="0">
                    <a:solidFill>
                      <a:srgbClr val="FFFF00"/>
                    </a:solidFill>
                  </a:rPr>
                  <a:t>Use z-distribution</a:t>
                </a:r>
              </a:p>
              <a:p>
                <a:endParaRPr lang="en-US" sz="2400" dirty="0"/>
              </a:p>
              <a:p>
                <a:r>
                  <a:rPr lang="en-US" sz="2400" dirty="0"/>
                  <a:t>Count = SE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sz="24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400" b="0" i="1" smtClean="0"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lang="en-US" sz="2400" b="0" i="1" smtClean="0">
                                <a:latin typeface="Cambria Math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rad>
                          <m:radPr>
                            <m:degHide m:val="on"/>
                            <m:ctrlPr>
                              <a:rPr lang="en-US" sz="2400" i="1"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en-US" sz="2400" i="1">
                                <a:latin typeface="Cambria Math"/>
                              </a:rPr>
                              <m:t>𝑛</m:t>
                            </m:r>
                          </m:e>
                        </m:rad>
                      </m:den>
                    </m:f>
                  </m:oMath>
                </a14:m>
                <a:endParaRPr lang="en-US" sz="2400" dirty="0"/>
              </a:p>
              <a:p>
                <a:r>
                  <a:rPr lang="en-US" sz="2400" dirty="0">
                    <a:solidFill>
                      <a:srgbClr val="FFFF00"/>
                    </a:solidFill>
                  </a:rPr>
                  <a:t>Use t-distribution</a:t>
                </a:r>
              </a:p>
              <a:p>
                <a:r>
                  <a:rPr lang="en-US" sz="2400" dirty="0" err="1"/>
                  <a:t>df</a:t>
                </a:r>
                <a:r>
                  <a:rPr lang="en-US" sz="2400" dirty="0"/>
                  <a:t> = n – 1</a:t>
                </a:r>
              </a:p>
              <a:p>
                <a:endParaRPr lang="en-US" sz="2400" dirty="0"/>
              </a:p>
              <a:p>
                <a:pPr/>
                <a:endParaRPr lang="en-US" sz="2400" dirty="0"/>
              </a:p>
            </p:txBody>
          </p:sp>
        </mc:Choice>
        <mc:Fallback>
          <p:sp>
            <p:nvSpPr>
              <p:cNvPr id="12" name="Text Placeholder 1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sz="half" idx="2"/>
              </p:nvPr>
            </p:nvSpPr>
            <p:spPr>
              <a:xfrm>
                <a:off x="152400" y="990600"/>
                <a:ext cx="2743200" cy="5257800"/>
              </a:xfrm>
              <a:blipFill>
                <a:blip r:embed="rId4"/>
                <a:stretch>
                  <a:fillRect l="-3333" t="-2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5334000" y="3140210"/>
                <a:ext cx="8382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34000" y="3140210"/>
                <a:ext cx="838200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178060"/>
            <a:ext cx="3857625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52EAD4C-D0EC-4E3A-8207-5CBFF15D8C95}"/>
              </a:ext>
            </a:extLst>
          </p:cNvPr>
          <p:cNvSpPr txBox="1"/>
          <p:nvPr/>
        </p:nvSpPr>
        <p:spPr>
          <a:xfrm>
            <a:off x="6893860" y="4374777"/>
            <a:ext cx="1541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2</a:t>
            </a:r>
            <a:r>
              <a:rPr lang="en-US" baseline="30000" dirty="0">
                <a:solidFill>
                  <a:schemeClr val="accent1"/>
                </a:solidFill>
              </a:rPr>
              <a:t>nd</a:t>
            </a:r>
            <a:r>
              <a:rPr lang="en-US" dirty="0">
                <a:solidFill>
                  <a:schemeClr val="accent1"/>
                </a:solidFill>
              </a:rPr>
              <a:t> VARS #4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6DCF234-C6D6-46EF-84FC-75873E9559EA}"/>
              </a:ext>
            </a:extLst>
          </p:cNvPr>
          <p:cNvSpPr txBox="1"/>
          <p:nvPr/>
        </p:nvSpPr>
        <p:spPr>
          <a:xfrm>
            <a:off x="6049496" y="3983923"/>
            <a:ext cx="1541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1"/>
                </a:solidFill>
              </a:rPr>
              <a:t>2</a:t>
            </a:r>
            <a:r>
              <a:rPr lang="en-US" baseline="30000" dirty="0">
                <a:solidFill>
                  <a:schemeClr val="accent1"/>
                </a:solidFill>
              </a:rPr>
              <a:t>nd</a:t>
            </a:r>
            <a:r>
              <a:rPr lang="en-US" dirty="0">
                <a:solidFill>
                  <a:schemeClr val="accent1"/>
                </a:solidFill>
              </a:rPr>
              <a:t> VARS #3</a:t>
            </a:r>
          </a:p>
        </p:txBody>
      </p:sp>
    </p:spTree>
    <p:extLst>
      <p:ext uri="{BB962C8B-B14F-4D97-AF65-F5344CB8AC3E}">
        <p14:creationId xmlns:p14="http://schemas.microsoft.com/office/powerpoint/2010/main" val="18740840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 say…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/>
        <p:txBody>
          <a:bodyPr/>
          <a:lstStyle/>
          <a:p>
            <a:r>
              <a:rPr lang="en-US" dirty="0"/>
              <a:t>We don’t say…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2938817"/>
          </a:xfrm>
        </p:spPr>
        <p:txBody>
          <a:bodyPr>
            <a:noAutofit/>
          </a:bodyPr>
          <a:lstStyle/>
          <a:p>
            <a:r>
              <a:rPr lang="en-US" sz="2500" dirty="0"/>
              <a:t>We are __% confident that the true mean of __ is between __ and __.</a:t>
            </a:r>
          </a:p>
          <a:p>
            <a:r>
              <a:rPr lang="en-US" sz="2500" dirty="0"/>
              <a:t>We expect __% of all possible confidence intervals calculated with sample size </a:t>
            </a:r>
            <a:r>
              <a:rPr lang="en-US" sz="2500" i="1" dirty="0"/>
              <a:t>n</a:t>
            </a:r>
            <a:r>
              <a:rPr lang="en-US" sz="2500" dirty="0"/>
              <a:t> to contain the true mean of the population.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015017"/>
          </a:xfrm>
        </p:spPr>
        <p:txBody>
          <a:bodyPr>
            <a:noAutofit/>
          </a:bodyPr>
          <a:lstStyle/>
          <a:p>
            <a:r>
              <a:rPr lang="en-US" sz="2500" dirty="0"/>
              <a:t>There is a __% chance of a particular value in the interval.</a:t>
            </a:r>
          </a:p>
          <a:p>
            <a:r>
              <a:rPr lang="en-US" sz="2500" dirty="0"/>
              <a:t>There is a __% chance the mean of the population is in the interval.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04800" y="228600"/>
            <a:ext cx="8534400" cy="762000"/>
          </a:xfrm>
        </p:spPr>
        <p:txBody>
          <a:bodyPr>
            <a:normAutofit fontScale="90000"/>
          </a:bodyPr>
          <a:lstStyle/>
          <a:p>
            <a:br>
              <a:rPr lang="en-US" dirty="0">
                <a:solidFill>
                  <a:schemeClr val="accent2"/>
                </a:solidFill>
              </a:rPr>
            </a:br>
            <a:br>
              <a:rPr lang="en-US" dirty="0">
                <a:solidFill>
                  <a:schemeClr val="accent2"/>
                </a:solidFill>
              </a:rPr>
            </a:br>
            <a:br>
              <a:rPr lang="en-US" dirty="0">
                <a:solidFill>
                  <a:schemeClr val="accent2"/>
                </a:solidFill>
              </a:rPr>
            </a:br>
            <a:br>
              <a:rPr lang="en-US" dirty="0">
                <a:solidFill>
                  <a:schemeClr val="accent2"/>
                </a:solidFill>
              </a:rPr>
            </a:br>
            <a:br>
              <a:rPr lang="en-US" dirty="0">
                <a:solidFill>
                  <a:schemeClr val="accent2"/>
                </a:solidFill>
              </a:rPr>
            </a:br>
            <a:br>
              <a:rPr lang="en-US" dirty="0">
                <a:solidFill>
                  <a:schemeClr val="accent2"/>
                </a:solidFill>
              </a:rPr>
            </a:br>
            <a:r>
              <a:rPr lang="en-US" dirty="0">
                <a:solidFill>
                  <a:schemeClr val="accent2"/>
                </a:solidFill>
              </a:rPr>
              <a:t>Conclusions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36210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 1:  Mean Adult Body Temperature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Box 5"/>
              <p:cNvSpPr txBox="1"/>
              <p:nvPr/>
            </p:nvSpPr>
            <p:spPr>
              <a:xfrm>
                <a:off x="304800" y="2514600"/>
                <a:ext cx="8534400" cy="378565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000" dirty="0"/>
                  <a:t>Perform a 95% Confidence Interval to predict the mean adult body temperature.  Check the assumptions/conditions are met.</a:t>
                </a:r>
              </a:p>
              <a:p>
                <a:endParaRPr lang="en-US" sz="2000" dirty="0"/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Is this categorical or quantitative data? 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Sketch a graph.  What do you use as the center and spread?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Should you use z or t and calculate? 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What is the area to the left?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Calculate the confidence interval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Check using STAT TESTS #8 (T interval)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Make a conclusion in the context of the problem</a:t>
                </a: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r>
                  <a:rPr lang="en-US" sz="2000" dirty="0"/>
                  <a:t>Use your interval to support the claim that the mean adult body temperature is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98.6</m:t>
                        </m:r>
                      </m:e>
                      <m:sup>
                        <m:r>
                          <a:rPr lang="en-US" i="1">
                            <a:latin typeface="Cambria Math"/>
                            <a:ea typeface="Cambria Math"/>
                          </a:rPr>
                          <m:t>°</m:t>
                        </m:r>
                      </m:sup>
                    </m:sSup>
                    <m:r>
                      <a:rPr lang="en-US" i="1">
                        <a:latin typeface="Cambria Math"/>
                      </a:rPr>
                      <m:t>𝐹</m:t>
                    </m:r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4800" y="2514600"/>
                <a:ext cx="8534400" cy="3785652"/>
              </a:xfrm>
              <a:prstGeom prst="rect">
                <a:avLst/>
              </a:prstGeom>
              <a:blipFill>
                <a:blip r:embed="rId2"/>
                <a:stretch>
                  <a:fillRect l="-714" t="-1127" b="-16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841903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3DC470-E152-4AC4-B3B5-5E8E9AC02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439271"/>
          </a:xfrm>
          <a:ln>
            <a:solidFill>
              <a:schemeClr val="tx1"/>
            </a:solidFill>
          </a:ln>
        </p:spPr>
        <p:txBody>
          <a:bodyPr/>
          <a:lstStyle/>
          <a:p>
            <a:r>
              <a:rPr lang="en-US" dirty="0"/>
              <a:t>Ex 1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03DE1604-2E6E-4F98-9281-BB1342D7493D}"/>
                  </a:ext>
                </a:extLst>
              </p:cNvPr>
              <p:cNvSpPr>
                <a:spLocks noGrp="1"/>
              </p:cNvSpPr>
              <p:nvPr>
                <p:ph sz="quarter"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To answer these questions, we need to collect some data.  Below are measured body temperatures of 24 random adults.  </a:t>
                </a:r>
              </a:p>
              <a:p>
                <a:r>
                  <a:rPr lang="en-US" dirty="0"/>
                  <a:t>98.3, 98.9, 97.7, 98.8, 97.9, 98.3, 98.8, 98.2, 97.6, 97.5. 98.9, 98.0, 98.7, 99.1, 98.6, 98.7, 98.5, 98.8, 98.7, 98.4, 98.8, 98.9, 98.6, 98.7</a:t>
                </a:r>
              </a:p>
              <a:p>
                <a:r>
                  <a:rPr lang="en-US" dirty="0"/>
                  <a:t>Are the conditions met?</a:t>
                </a:r>
              </a:p>
              <a:p>
                <a:pPr lvl="1"/>
                <a:r>
                  <a:rPr lang="en-US" i="1" dirty="0"/>
                  <a:t>n </a:t>
                </a:r>
                <a:r>
                  <a:rPr lang="en-US" dirty="0"/>
                  <a:t>chosen randomly</a:t>
                </a:r>
              </a:p>
              <a:p>
                <a:pPr lvl="1"/>
                <a:r>
                  <a:rPr lang="en-US" i="1" dirty="0"/>
                  <a:t>n</a:t>
                </a:r>
                <a:r>
                  <a:rPr lang="en-US" dirty="0"/>
                  <a:t> independent</a:t>
                </a:r>
              </a:p>
              <a:p>
                <a:pPr lvl="1"/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𝑛</m:t>
                    </m:r>
                    <m:r>
                      <a:rPr lang="en-US" i="1">
                        <a:latin typeface="Cambria Math"/>
                      </a:rPr>
                      <m:t>&lt;10%</m:t>
                    </m:r>
                  </m:oMath>
                </a14:m>
                <a:endParaRPr lang="en-US" i="1" dirty="0"/>
              </a:p>
              <a:p>
                <a:pPr lvl="1"/>
                <a:r>
                  <a:rPr lang="en-US" dirty="0"/>
                  <a:t>Nearly normal if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𝑛</m:t>
                    </m:r>
                    <m:r>
                      <a:rPr lang="en-US" i="1">
                        <a:latin typeface="Cambria Math"/>
                      </a:rPr>
                      <m:t>&lt;25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Content Placeholder 3">
                <a:extLst>
                  <a:ext uri="{FF2B5EF4-FFF2-40B4-BE49-F238E27FC236}">
                    <a16:creationId xmlns:a16="http://schemas.microsoft.com/office/drawing/2014/main" id="{03DE1604-2E6E-4F98-9281-BB1342D7493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sz="quarter" idx="1"/>
              </p:nvPr>
            </p:nvSpPr>
            <p:spPr>
              <a:blipFill>
                <a:blip r:embed="rId2"/>
                <a:stretch>
                  <a:fillRect l="-1189" t="-1804" r="-5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>
            <a:extLst>
              <a:ext uri="{FF2B5EF4-FFF2-40B4-BE49-F238E27FC236}">
                <a16:creationId xmlns:a16="http://schemas.microsoft.com/office/drawing/2014/main" id="{D13EDD53-6E4E-40E8-94CB-298F0BA1F3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454" y="2501774"/>
            <a:ext cx="2465292" cy="166843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8FFE96EC-3EF4-415D-87EE-D3CD40EBA29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7908" y="4667248"/>
            <a:ext cx="2465291" cy="1668429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E5D165A2-B0CF-484A-AA97-FFBA57213C84}"/>
              </a:ext>
            </a:extLst>
          </p:cNvPr>
          <p:cNvSpPr txBox="1"/>
          <p:nvPr/>
        </p:nvSpPr>
        <p:spPr>
          <a:xfrm>
            <a:off x="277908" y="2132441"/>
            <a:ext cx="21963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STATPLOT #1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9CFB7DD-9843-497B-BDC5-C07D7AEB5CBD}"/>
              </a:ext>
            </a:extLst>
          </p:cNvPr>
          <p:cNvSpPr txBox="1"/>
          <p:nvPr/>
        </p:nvSpPr>
        <p:spPr>
          <a:xfrm flipH="1">
            <a:off x="217395" y="4297915"/>
            <a:ext cx="18108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ZOOM #9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1C3184A-7912-4529-BA30-D27A4DC66088}"/>
              </a:ext>
            </a:extLst>
          </p:cNvPr>
          <p:cNvSpPr txBox="1"/>
          <p:nvPr/>
        </p:nvSpPr>
        <p:spPr>
          <a:xfrm>
            <a:off x="277908" y="1626432"/>
            <a:ext cx="21941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STAT EDIT#1</a:t>
            </a:r>
          </a:p>
        </p:txBody>
      </p:sp>
    </p:spTree>
    <p:extLst>
      <p:ext uri="{BB962C8B-B14F-4D97-AF65-F5344CB8AC3E}">
        <p14:creationId xmlns:p14="http://schemas.microsoft.com/office/powerpoint/2010/main" val="3035034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 Stats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 Stats</Template>
  <TotalTime>295</TotalTime>
  <Words>1000</Words>
  <Application>Microsoft Office PowerPoint</Application>
  <PresentationFormat>On-screen Show (4:3)</PresentationFormat>
  <Paragraphs>136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Arial</vt:lpstr>
      <vt:lpstr>Calibri</vt:lpstr>
      <vt:lpstr>Cambria Math</vt:lpstr>
      <vt:lpstr>Georgia</vt:lpstr>
      <vt:lpstr>Wingdings</vt:lpstr>
      <vt:lpstr>Wingdings 2</vt:lpstr>
      <vt:lpstr>Theme Stats</vt:lpstr>
      <vt:lpstr>Confidence Intervals :  Means</vt:lpstr>
      <vt:lpstr>Quantitative Data</vt:lpstr>
      <vt:lpstr>Assumptions/Conditions</vt:lpstr>
      <vt:lpstr>Z vs T</vt:lpstr>
      <vt:lpstr>Confidence Interval</vt:lpstr>
      <vt:lpstr>z = invnorm(area left) t = invt(area left, df) or t-table  CI = ±z∗"SD + center = "±z∗σ/√n+x ̅  CI = ±t∗"SD + center = "±t∗s_x/√n+x ̅            </vt:lpstr>
      <vt:lpstr>      Conclusions</vt:lpstr>
      <vt:lpstr>Ex 1:  Mean Adult Body Temperature</vt:lpstr>
      <vt:lpstr>Ex 1</vt:lpstr>
      <vt:lpstr>Ex 1</vt:lpstr>
      <vt:lpstr>Ex 1</vt:lpstr>
      <vt:lpstr>Ex 1</vt:lpstr>
      <vt:lpstr>Ex 2:  Valencia Class Size</vt:lpstr>
      <vt:lpstr>Ex 2:  Valencia Class Size</vt:lpstr>
    </vt:vector>
  </TitlesOfParts>
  <Company>Valencia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Confidence Intervals :  Means</dc:title>
  <dc:creator>Deborah Howard</dc:creator>
  <cp:lastModifiedBy>vincent.howard@howardcpas.com</cp:lastModifiedBy>
  <cp:revision>26</cp:revision>
  <dcterms:created xsi:type="dcterms:W3CDTF">2020-03-05T16:53:06Z</dcterms:created>
  <dcterms:modified xsi:type="dcterms:W3CDTF">2020-03-18T20:00:42Z</dcterms:modified>
</cp:coreProperties>
</file>